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3" r:id="rId7"/>
    <p:sldId id="265" r:id="rId8"/>
    <p:sldId id="266" r:id="rId9"/>
    <p:sldId id="267" r:id="rId10"/>
    <p:sldId id="268" r:id="rId11"/>
    <p:sldId id="269" r:id="rId12"/>
    <p:sldId id="264" r:id="rId13"/>
    <p:sldId id="270" r:id="rId14"/>
    <p:sldId id="261" r:id="rId15"/>
    <p:sldId id="271" r:id="rId16"/>
    <p:sldId id="272" r:id="rId17"/>
    <p:sldId id="273" r:id="rId18"/>
    <p:sldId id="275" r:id="rId19"/>
    <p:sldId id="274" r:id="rId20"/>
    <p:sldId id="262" r:id="rId21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4"/>
  </p:normalViewPr>
  <p:slideViewPr>
    <p:cSldViewPr snapToGrid="0">
      <p:cViewPr varScale="1">
        <p:scale>
          <a:sx n="81" d="100"/>
          <a:sy n="8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08072-3AC9-070E-0C42-ED6C33B40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82A0D0-157E-B113-7259-9958E5FE0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68E369-1073-5465-EF4F-67EF7C2E6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47943A-EA53-7B19-EF32-4D564B20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C09C0C-9AAB-AFA1-DE1B-5668280B3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39057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C4AAC1-50A9-227A-C894-A224537B4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D33AC6-A94B-1A87-185F-C92C154B7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EEB957-6D57-9722-37C4-25C2045B1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5EF3D1-B559-5283-7168-C4F5C6F5A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AD9808-95DF-8FC2-EB89-62879B024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8056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D437E18-788B-D54B-FC42-E3110EAB1A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7F6216-0144-E38A-23BC-18F0ED9B6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1EBEA9-B30E-FEDF-98D7-0EEE0B45D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177012-C603-48F7-F715-9D61FB8BF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35870E-CDF3-7EF3-8A30-98962079F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6668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D485AA-F92F-CAFE-C27E-D427378C2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5498D6-B347-1350-DBE3-720717103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ED283C-FEF9-CF5A-898B-98722AA36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67DCF6-0C4C-350E-29F3-DDAB533A9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E7A715-5D10-B8F5-9E43-561AAC943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68183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F5F04-2743-AAB9-5F74-99837B34A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A03C32F-8EA2-AD41-B0E5-B8616DF4C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CD5CDE-8303-0169-1310-AEDE2BBB4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632397-3256-7CF1-7FDE-D120FD20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37CF36B-5DD2-3302-B4BD-6F94D7E9D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5836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BBDB3C-F300-26F2-5510-658C8886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945E9B-4F0A-5ADB-8398-82AE70A095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CFBFB7-E979-F98D-4742-9FCC9E551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93CE48-4702-151C-6303-6256F87A3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96845F-4EF8-61A2-7944-2DA13851E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D9B335-2199-0C87-9182-40ED8D31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27749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41375F-FC54-31CD-A9BB-4D1B3932D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2AAA20A-095A-2F28-570A-D1BCB7A00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A6AF3F0-CE00-AE18-5411-935818B08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AE0573D-A5C0-93A5-5956-E170EAB0E0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2E7B0A9-C441-480F-A1C9-7ADDEA624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B233754-EB58-D23A-9548-FE3859ACD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D9CF2D9-CFFD-864F-F0EA-F0FA922EB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4F18EDC-695E-100B-AC47-B179A0BAE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20934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D3B06-EC4C-4D7D-539D-6F84C7B7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B2ACF1B-04F8-EB02-B3F5-98CD8B7D0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AA1B3D9-89EE-B203-0D5C-AD7776EE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9537CE1-8474-BDE7-5262-BB0A1AE15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8588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291A257-7C49-3684-6E30-3EEC225B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0497F6B-F435-9C48-7BFC-72C2D1D0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6DABFF4-7EA1-93B2-C569-998F5FFC9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2679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C22ECE-6824-D3CF-FF45-7F4D47B33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4E23F3-44FB-22A7-1FD0-37DFA4DD4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114222E-F0F4-085D-69A5-F373178F0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B63283-8C82-2989-CEFB-B4B5926E8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A1BCCA-F4F9-1C42-30E4-20AF9351A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E755F7-A478-1709-4EB0-50C5CCA4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0106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39452A-4429-2651-CD6D-C2600D335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F765D9-453A-4226-34D6-C5D79DC0C7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24D4FA-6471-23BB-436D-59E36A549F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61853A-411C-1C39-34AB-671FB5265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D8A0260-4550-FF4B-02FC-AD493D47B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570297F-ACA1-B2C1-7C48-16A3F242F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7253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D60980A-3248-F94B-A760-C93E6DD45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B2D21A-A49F-E3F9-0DA9-2E958DD5C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1B0547-12F9-1880-A090-4E0E993A2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603D8-C390-F746-89B8-B7477C93786E}" type="datetimeFigureOut">
              <a:rPr lang="es-ES_tradnl" smtClean="0"/>
              <a:t>7/12/23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EC0C34-9A9A-3D72-8B8B-962BDC0BE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E124C7-F6CB-2875-69A7-00C2D93A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D2EF5-FA4A-2B4A-BD03-7B66BE05226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5046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7251C4-695D-EFA6-9E0C-68F963B822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Índices de sequía con series cortas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EA7F4-B4C1-3A15-0378-2EB1FA16C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8287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interpolados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DF885D2-C836-B376-16ED-1A126712F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961" y="1347923"/>
            <a:ext cx="9074171" cy="535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29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promedio 10 vecinos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B8EFA06-73D9-F036-DED7-36FF41F81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044" y="1367112"/>
            <a:ext cx="9117911" cy="5339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98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_tradnl" dirty="0"/>
              <a:t>Valores del índice	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BA32AEB-E3C0-FB24-6DAD-15F23B3C9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032" y="1825625"/>
            <a:ext cx="7402750" cy="4351338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717D2C16-5652-53FF-67A2-7F78783BD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789766"/>
              </p:ext>
            </p:extLst>
          </p:nvPr>
        </p:nvGraphicFramePr>
        <p:xfrm>
          <a:off x="8314448" y="4972521"/>
          <a:ext cx="24384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">
                  <a:extLst>
                    <a:ext uri="{9D8B030D-6E8A-4147-A177-3AD203B41FA5}">
                      <a16:colId xmlns:a16="http://schemas.microsoft.com/office/drawing/2014/main" val="3878015543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397841032"/>
                    </a:ext>
                  </a:extLst>
                </a:gridCol>
                <a:gridCol w="812800">
                  <a:extLst>
                    <a:ext uri="{9D8B030D-6E8A-4147-A177-3AD203B41FA5}">
                      <a16:colId xmlns:a16="http://schemas.microsoft.com/office/drawing/2014/main" val="13846086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R2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4431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0.13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0.995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0.993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275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514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760DFDD-C04F-4AA7-0428-10B13A036B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4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484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4FAB6-1B6B-8832-5772-411E53D4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Metodologías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92A365-8A09-5B11-F6ED-38E57226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3946"/>
            <a:ext cx="10515600" cy="5219227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Método de Regresión Multivariada: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Utilizar variables adicionales (altitud, tipo de terreno, etc.).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Establecer un modelo basado en estaciones con secuencias largas.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Interpolación Ponderada Inversa de la Distancia (IDW):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Asignar pesos basados en la inversa de la distancia.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Los puntos cercanos tienen mayor impacto.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Método de </a:t>
            </a:r>
            <a:r>
              <a:rPr lang="es-AR" sz="2400" b="1" i="0" dirty="0" err="1">
                <a:effectLst/>
                <a:latin typeface="Söhne"/>
              </a:rPr>
              <a:t>Clustering</a:t>
            </a:r>
            <a:r>
              <a:rPr lang="es-AR" sz="2400" b="1" i="0" dirty="0">
                <a:effectLst/>
                <a:latin typeface="Söhne"/>
              </a:rPr>
              <a:t> Espacial: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Agrupar estaciones por características similares.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Usar el promedio del grupo para estimaciones.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Modelos de Series Temporales Espaciales: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Considerar temporalidad y espacialidad.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Predecir parámetros de distribución de precipitación.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Método de </a:t>
            </a:r>
            <a:r>
              <a:rPr lang="es-AR" sz="2400" b="1" i="0" dirty="0" err="1">
                <a:effectLst/>
                <a:latin typeface="Söhne"/>
              </a:rPr>
              <a:t>Bootstrapping</a:t>
            </a:r>
            <a:r>
              <a:rPr lang="es-AR" sz="2400" b="1" i="0" dirty="0">
                <a:effectLst/>
                <a:latin typeface="Söhne"/>
              </a:rPr>
              <a:t>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Generar "secuencias sintéticas" más largas.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Calcular parámetros basados en datos cortos.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Integración de Datos Satelitales: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Complementar estimaciones con datos de satélite.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1800" b="0" i="0" dirty="0">
                <a:effectLst/>
                <a:latin typeface="Söhne"/>
              </a:rPr>
              <a:t>.Mejorar precisión en áreas con escasas estaciones</a:t>
            </a:r>
          </a:p>
        </p:txBody>
      </p:sp>
    </p:spTree>
    <p:extLst>
      <p:ext uri="{BB962C8B-B14F-4D97-AF65-F5344CB8AC3E}">
        <p14:creationId xmlns:p14="http://schemas.microsoft.com/office/powerpoint/2010/main" val="2222897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33AA30-8539-FFFA-A162-52904AE24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Próximos pasos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8BDA61-F409-107A-0FE8-C8F50B629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3200" dirty="0"/>
              <a:t>Comparación más escalas temporales</a:t>
            </a:r>
          </a:p>
          <a:p>
            <a:r>
              <a:rPr lang="es-ES_tradnl" sz="3200" dirty="0"/>
              <a:t>Comparación de eventos secos:</a:t>
            </a:r>
          </a:p>
          <a:p>
            <a:pPr lvl="1"/>
            <a:r>
              <a:rPr lang="es-ES_tradnl" sz="2800" dirty="0"/>
              <a:t>Métricas de eventos:</a:t>
            </a:r>
          </a:p>
          <a:p>
            <a:pPr lvl="2"/>
            <a:r>
              <a:rPr lang="es-ES_tradnl" sz="2400" dirty="0"/>
              <a:t>Duración</a:t>
            </a:r>
          </a:p>
          <a:p>
            <a:pPr lvl="2"/>
            <a:r>
              <a:rPr lang="es-ES_tradnl" sz="2400" dirty="0"/>
              <a:t>Magnitud</a:t>
            </a:r>
          </a:p>
          <a:p>
            <a:pPr lvl="2"/>
            <a:r>
              <a:rPr lang="es-ES_tradnl" sz="2400" dirty="0"/>
              <a:t>Intensidad</a:t>
            </a:r>
          </a:p>
          <a:p>
            <a:pPr lvl="2"/>
            <a:r>
              <a:rPr lang="es-ES_tradnl" sz="2400" dirty="0"/>
              <a:t>Valores extremos</a:t>
            </a:r>
          </a:p>
        </p:txBody>
      </p:sp>
    </p:spTree>
    <p:extLst>
      <p:ext uri="{BB962C8B-B14F-4D97-AF65-F5344CB8AC3E}">
        <p14:creationId xmlns:p14="http://schemas.microsoft.com/office/powerpoint/2010/main" val="3061953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307C07-A756-ED34-F0B2-B8B576F96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Comparación metodologías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D6F4BF-88F1-AF52-EFEB-3CCD4970B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Comparación de parámetros</a:t>
            </a:r>
          </a:p>
          <a:p>
            <a:r>
              <a:rPr lang="es-ES_tradnl" dirty="0"/>
              <a:t>Comparación de valores de SPI</a:t>
            </a:r>
          </a:p>
          <a:p>
            <a:endParaRPr lang="es-ES_tradnl" dirty="0"/>
          </a:p>
          <a:p>
            <a:r>
              <a:rPr lang="es-ES_tradnl" dirty="0" err="1"/>
              <a:t>Benchmark</a:t>
            </a:r>
            <a:r>
              <a:rPr lang="es-ES_tradnl" dirty="0"/>
              <a:t>: estaciones INTA</a:t>
            </a:r>
          </a:p>
        </p:txBody>
      </p:sp>
    </p:spTree>
    <p:extLst>
      <p:ext uri="{BB962C8B-B14F-4D97-AF65-F5344CB8AC3E}">
        <p14:creationId xmlns:p14="http://schemas.microsoft.com/office/powerpoint/2010/main" val="82514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E0638960-B689-560E-D82D-83941555E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0" y="698499"/>
            <a:ext cx="12127762" cy="5794375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57C81B96-A871-2F2B-CF1E-A4513CF20B57}"/>
              </a:ext>
            </a:extLst>
          </p:cNvPr>
          <p:cNvSpPr txBox="1"/>
          <p:nvPr/>
        </p:nvSpPr>
        <p:spPr>
          <a:xfrm>
            <a:off x="233464" y="6050604"/>
            <a:ext cx="2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/>
              <a:t>SPI 1</a:t>
            </a:r>
          </a:p>
        </p:txBody>
      </p:sp>
    </p:spTree>
    <p:extLst>
      <p:ext uri="{BB962C8B-B14F-4D97-AF65-F5344CB8AC3E}">
        <p14:creationId xmlns:p14="http://schemas.microsoft.com/office/powerpoint/2010/main" val="4241459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6466D-B098-FAE1-2F14-BD28D608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D3105CC-491E-D41C-E22D-7AFF8ADD7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4"/>
            <a:ext cx="12266324" cy="5860577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3A63DC7-ED03-16A0-C8E5-B35B9AD8100B}"/>
              </a:ext>
            </a:extLst>
          </p:cNvPr>
          <p:cNvSpPr txBox="1"/>
          <p:nvPr/>
        </p:nvSpPr>
        <p:spPr>
          <a:xfrm>
            <a:off x="233464" y="6050604"/>
            <a:ext cx="2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/>
              <a:t>SPI 3</a:t>
            </a:r>
          </a:p>
        </p:txBody>
      </p:sp>
    </p:spTree>
    <p:extLst>
      <p:ext uri="{BB962C8B-B14F-4D97-AF65-F5344CB8AC3E}">
        <p14:creationId xmlns:p14="http://schemas.microsoft.com/office/powerpoint/2010/main" val="2283896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86466D-B098-FAE1-2F14-BD28D608E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19171BE-27EF-6AE1-914F-2947AA801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307043" cy="588003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CB09005-2F9C-0B45-564D-2B40221312C2}"/>
              </a:ext>
            </a:extLst>
          </p:cNvPr>
          <p:cNvSpPr txBox="1"/>
          <p:nvPr/>
        </p:nvSpPr>
        <p:spPr>
          <a:xfrm>
            <a:off x="233464" y="6050604"/>
            <a:ext cx="2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400" dirty="0"/>
              <a:t>SPI 6</a:t>
            </a:r>
          </a:p>
        </p:txBody>
      </p:sp>
    </p:spTree>
    <p:extLst>
      <p:ext uri="{BB962C8B-B14F-4D97-AF65-F5344CB8AC3E}">
        <p14:creationId xmlns:p14="http://schemas.microsoft.com/office/powerpoint/2010/main" val="1104791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4FAB6-1B6B-8832-5772-411E53D4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Metodologías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92A365-8A09-5B11-F6ED-38E57226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375" y="1459150"/>
            <a:ext cx="11400816" cy="5214024"/>
          </a:xfrm>
        </p:spPr>
        <p:txBody>
          <a:bodyPr>
            <a:normAutofit fontScale="92500"/>
          </a:bodyPr>
          <a:lstStyle/>
          <a:p>
            <a:pPr algn="l"/>
            <a:r>
              <a:rPr lang="es-AR" b="1" i="0" dirty="0">
                <a:effectLst/>
                <a:latin typeface="Söhne"/>
              </a:rPr>
              <a:t>1. Completar series cortas de datos de precipitación usando series largas de datos de precipitación de áreas circundantes: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Reconstrucción de series largas de precipitación para estaciones con registros cortos</a:t>
            </a:r>
          </a:p>
          <a:p>
            <a:pPr lvl="1"/>
            <a:r>
              <a:rPr lang="es-AR" dirty="0">
                <a:latin typeface="Söhne"/>
              </a:rPr>
              <a:t>Ajuste de la serie de precipitación a la distribución de probabilidad para cada período</a:t>
            </a:r>
            <a:endParaRPr lang="es-AR" b="0" i="0" dirty="0">
              <a:effectLst/>
              <a:latin typeface="Söhne"/>
            </a:endParaRPr>
          </a:p>
          <a:p>
            <a:pPr lvl="1"/>
            <a:r>
              <a:rPr lang="es-AR" b="0" i="0" dirty="0">
                <a:effectLst/>
                <a:latin typeface="Söhne"/>
              </a:rPr>
              <a:t>Cálculo del SPI.</a:t>
            </a:r>
          </a:p>
          <a:p>
            <a:pPr algn="l"/>
            <a:r>
              <a:rPr lang="es-AR" b="1" i="0" dirty="0">
                <a:effectLst/>
                <a:latin typeface="Söhne"/>
              </a:rPr>
              <a:t>2. Calcular variables climáticas relevantes basadas en datos de precipitación de estaciones con series largas y luego interpolar espacialmente esas variables para obtener las variables climáticas de estaciones con datos a corto plazo:</a:t>
            </a:r>
            <a:endParaRPr lang="es-AR" b="0" i="0" dirty="0">
              <a:effectLst/>
              <a:latin typeface="Söhne"/>
            </a:endParaRPr>
          </a:p>
          <a:p>
            <a:pPr lvl="1"/>
            <a:r>
              <a:rPr lang="es-AR" b="0" i="0" dirty="0">
                <a:effectLst/>
                <a:latin typeface="Söhne"/>
              </a:rPr>
              <a:t>Cálculo de variables climáticas (como los parámetros de distribución para la precipitación) utilizando datos de precipitación de estaciones que tienen series largas de datos en el área circundante.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Interpolación espacial de esas variables climáticas para obtener las variables para las estaciones que solo tienen datos de precipitación a corto plazo.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Cálculo del SPI para las estaciones con series cortas.</a:t>
            </a:r>
          </a:p>
        </p:txBody>
      </p:sp>
    </p:spTree>
    <p:extLst>
      <p:ext uri="{BB962C8B-B14F-4D97-AF65-F5344CB8AC3E}">
        <p14:creationId xmlns:p14="http://schemas.microsoft.com/office/powerpoint/2010/main" val="405978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CC9522-ACD7-3218-E0D8-023CC40AF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27EBD4-6934-9EEA-591A-AE8F20F81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err="1"/>
              <a:t>DeGaetano</a:t>
            </a:r>
            <a:r>
              <a:rPr lang="es-ES_tradnl" dirty="0"/>
              <a:t>, A.T.; Belcher, B.N.; </a:t>
            </a:r>
            <a:r>
              <a:rPr lang="es-ES_tradnl" dirty="0" err="1"/>
              <a:t>Noon</a:t>
            </a:r>
            <a:r>
              <a:rPr lang="es-ES_tradnl" dirty="0"/>
              <a:t>, W. Temporal and </a:t>
            </a:r>
            <a:r>
              <a:rPr lang="es-ES_tradnl" dirty="0" err="1"/>
              <a:t>spatial</a:t>
            </a:r>
            <a:r>
              <a:rPr lang="es-ES_tradnl" dirty="0"/>
              <a:t> </a:t>
            </a:r>
            <a:r>
              <a:rPr lang="es-ES_tradnl" dirty="0" err="1"/>
              <a:t>interpolation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standardized</a:t>
            </a:r>
            <a:r>
              <a:rPr lang="es-ES_tradnl" dirty="0"/>
              <a:t> </a:t>
            </a:r>
            <a:r>
              <a:rPr lang="es-ES_tradnl" dirty="0" err="1"/>
              <a:t>precipitation</a:t>
            </a:r>
            <a:r>
              <a:rPr lang="es-ES_tradnl" dirty="0"/>
              <a:t> </a:t>
            </a:r>
            <a:r>
              <a:rPr lang="es-ES_tradnl" dirty="0" err="1"/>
              <a:t>index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computational</a:t>
            </a:r>
            <a:r>
              <a:rPr lang="es-ES_tradnl" dirty="0"/>
              <a:t> </a:t>
            </a:r>
            <a:r>
              <a:rPr lang="es-ES_tradnl" dirty="0" err="1"/>
              <a:t>efﬁciency</a:t>
            </a:r>
            <a:r>
              <a:rPr lang="es-ES_tradnl" dirty="0"/>
              <a:t> in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dynamic</a:t>
            </a:r>
            <a:r>
              <a:rPr lang="es-ES_tradnl" dirty="0"/>
              <a:t> </a:t>
            </a:r>
            <a:r>
              <a:rPr lang="es-ES_tradnl" dirty="0" err="1"/>
              <a:t>drought</a:t>
            </a:r>
            <a:r>
              <a:rPr lang="es-ES_tradnl" dirty="0"/>
              <a:t> </a:t>
            </a:r>
            <a:r>
              <a:rPr lang="es-ES_tradnl" dirty="0" err="1"/>
              <a:t>index</a:t>
            </a:r>
            <a:r>
              <a:rPr lang="es-ES_tradnl" dirty="0"/>
              <a:t> </a:t>
            </a:r>
            <a:r>
              <a:rPr lang="es-ES_tradnl" dirty="0" err="1"/>
              <a:t>tool</a:t>
            </a:r>
            <a:r>
              <a:rPr lang="es-ES_tradnl" dirty="0"/>
              <a:t>. J. </a:t>
            </a:r>
            <a:r>
              <a:rPr lang="es-ES_tradnl" dirty="0" err="1"/>
              <a:t>Appl</a:t>
            </a:r>
            <a:r>
              <a:rPr lang="es-ES_tradnl" dirty="0"/>
              <a:t>. </a:t>
            </a:r>
            <a:r>
              <a:rPr lang="es-ES_tradnl" dirty="0" err="1"/>
              <a:t>Meteorol</a:t>
            </a:r>
            <a:r>
              <a:rPr lang="es-ES_tradnl" dirty="0"/>
              <a:t>. </a:t>
            </a:r>
            <a:r>
              <a:rPr lang="es-ES_tradnl" dirty="0" err="1"/>
              <a:t>Climatol</a:t>
            </a:r>
            <a:r>
              <a:rPr lang="es-ES_tradnl" dirty="0"/>
              <a:t>. 2015, 54, 795–810.</a:t>
            </a:r>
          </a:p>
          <a:p>
            <a:r>
              <a:rPr lang="es-ES_tradnl" dirty="0" err="1"/>
              <a:t>McRoberts</a:t>
            </a:r>
            <a:r>
              <a:rPr lang="es-ES_tradnl" dirty="0"/>
              <a:t>, D.B.; Nielsen-</a:t>
            </a:r>
            <a:r>
              <a:rPr lang="es-ES_tradnl" dirty="0" err="1"/>
              <a:t>Gammon</a:t>
            </a:r>
            <a:r>
              <a:rPr lang="es-ES_tradnl" dirty="0"/>
              <a:t>, J.W. </a:t>
            </a:r>
            <a:r>
              <a:rPr lang="es-ES_tradnl" dirty="0" err="1"/>
              <a:t>The</a:t>
            </a:r>
            <a:r>
              <a:rPr lang="es-ES_tradnl" dirty="0"/>
              <a:t> Use </a:t>
            </a:r>
            <a:r>
              <a:rPr lang="es-ES_tradnl" dirty="0" err="1"/>
              <a:t>of</a:t>
            </a:r>
            <a:r>
              <a:rPr lang="es-ES_tradnl" dirty="0"/>
              <a:t> a High-</a:t>
            </a:r>
            <a:r>
              <a:rPr lang="es-ES_tradnl" dirty="0" err="1"/>
              <a:t>Resolution</a:t>
            </a:r>
            <a:r>
              <a:rPr lang="es-ES_tradnl" dirty="0"/>
              <a:t> </a:t>
            </a:r>
            <a:r>
              <a:rPr lang="es-ES_tradnl" dirty="0" err="1"/>
              <a:t>Standardized</a:t>
            </a:r>
            <a:r>
              <a:rPr lang="es-ES_tradnl" dirty="0"/>
              <a:t> </a:t>
            </a:r>
            <a:r>
              <a:rPr lang="es-ES_tradnl" dirty="0" err="1"/>
              <a:t>Precipitation</a:t>
            </a:r>
            <a:r>
              <a:rPr lang="es-ES_tradnl" dirty="0"/>
              <a:t> Index </a:t>
            </a:r>
            <a:r>
              <a:rPr lang="es-ES_tradnl" dirty="0" err="1"/>
              <a:t>for</a:t>
            </a:r>
            <a:r>
              <a:rPr lang="es-ES_tradnl" dirty="0"/>
              <a:t> Drought </a:t>
            </a:r>
            <a:r>
              <a:rPr lang="es-ES_tradnl" dirty="0" err="1"/>
              <a:t>Monitoring</a:t>
            </a:r>
            <a:r>
              <a:rPr lang="es-ES_tradnl" dirty="0"/>
              <a:t> and </a:t>
            </a:r>
            <a:r>
              <a:rPr lang="es-ES_tradnl" dirty="0" err="1"/>
              <a:t>Assessment</a:t>
            </a:r>
            <a:r>
              <a:rPr lang="es-ES_tradnl" dirty="0"/>
              <a:t>. J. </a:t>
            </a:r>
            <a:r>
              <a:rPr lang="es-ES_tradnl" dirty="0" err="1"/>
              <a:t>Appl</a:t>
            </a:r>
            <a:r>
              <a:rPr lang="es-ES_tradnl" dirty="0"/>
              <a:t>. </a:t>
            </a:r>
            <a:r>
              <a:rPr lang="es-ES_tradnl" dirty="0" err="1"/>
              <a:t>Meteorol</a:t>
            </a:r>
            <a:r>
              <a:rPr lang="es-ES_tradnl" dirty="0"/>
              <a:t>. </a:t>
            </a:r>
            <a:r>
              <a:rPr lang="es-ES_tradnl" dirty="0" err="1"/>
              <a:t>Climatol</a:t>
            </a:r>
            <a:r>
              <a:rPr lang="es-ES_tradnl" dirty="0"/>
              <a:t>. 2012, 51, 68–83.</a:t>
            </a:r>
          </a:p>
          <a:p>
            <a:r>
              <a:rPr lang="es-ES_tradnl" dirty="0" err="1"/>
              <a:t>Zuo</a:t>
            </a:r>
            <a:r>
              <a:rPr lang="es-ES_tradnl" dirty="0"/>
              <a:t>, D., </a:t>
            </a:r>
            <a:r>
              <a:rPr lang="es-ES_tradnl" dirty="0" err="1"/>
              <a:t>Hou</a:t>
            </a:r>
            <a:r>
              <a:rPr lang="es-ES_tradnl" dirty="0"/>
              <a:t>, W., Wu, H., Yan, P., &amp; Zhang, Q. (2021). </a:t>
            </a:r>
            <a:r>
              <a:rPr lang="es-ES_tradnl" dirty="0" err="1"/>
              <a:t>Feasibility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</a:t>
            </a:r>
            <a:r>
              <a:rPr lang="es-ES_tradnl" dirty="0" err="1"/>
              <a:t>calculating</a:t>
            </a:r>
            <a:r>
              <a:rPr lang="es-ES_tradnl" dirty="0"/>
              <a:t> </a:t>
            </a:r>
            <a:r>
              <a:rPr lang="es-ES_tradnl" dirty="0" err="1"/>
              <a:t>standardized</a:t>
            </a:r>
            <a:r>
              <a:rPr lang="es-ES_tradnl" dirty="0"/>
              <a:t> </a:t>
            </a:r>
            <a:r>
              <a:rPr lang="es-ES_tradnl" dirty="0" err="1"/>
              <a:t>precipitation</a:t>
            </a:r>
            <a:r>
              <a:rPr lang="es-ES_tradnl" dirty="0"/>
              <a:t> </a:t>
            </a:r>
            <a:r>
              <a:rPr lang="es-ES_tradnl" dirty="0" err="1"/>
              <a:t>index</a:t>
            </a:r>
            <a:r>
              <a:rPr lang="es-ES_tradnl" dirty="0"/>
              <a:t> </a:t>
            </a:r>
            <a:r>
              <a:rPr lang="es-ES_tradnl" dirty="0" err="1"/>
              <a:t>with</a:t>
            </a:r>
            <a:r>
              <a:rPr lang="es-ES_tradnl" dirty="0"/>
              <a:t> short-</a:t>
            </a:r>
            <a:r>
              <a:rPr lang="es-ES_tradnl" dirty="0" err="1"/>
              <a:t>term</a:t>
            </a:r>
            <a:r>
              <a:rPr lang="es-ES_tradnl" dirty="0"/>
              <a:t> </a:t>
            </a:r>
            <a:r>
              <a:rPr lang="es-ES_tradnl" dirty="0" err="1"/>
              <a:t>precipitation</a:t>
            </a:r>
            <a:r>
              <a:rPr lang="es-ES_tradnl" dirty="0"/>
              <a:t> data in China. </a:t>
            </a:r>
            <a:r>
              <a:rPr lang="es-ES_tradnl" dirty="0" err="1"/>
              <a:t>Atmosphere</a:t>
            </a:r>
            <a:r>
              <a:rPr lang="es-ES_tradnl" dirty="0"/>
              <a:t>, 12(5), 603.</a:t>
            </a:r>
          </a:p>
        </p:txBody>
      </p:sp>
    </p:spTree>
    <p:extLst>
      <p:ext uri="{BB962C8B-B14F-4D97-AF65-F5344CB8AC3E}">
        <p14:creationId xmlns:p14="http://schemas.microsoft.com/office/powerpoint/2010/main" val="3323780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4FAB6-1B6B-8832-5772-411E53D4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Cálculo del SPI	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C80BE85-076F-AC2F-3802-4538B4921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988" y="1522460"/>
            <a:ext cx="5634012" cy="4765435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7358761-2C28-6A1C-1BBA-24C5772C89A8}"/>
              </a:ext>
            </a:extLst>
          </p:cNvPr>
          <p:cNvSpPr txBox="1"/>
          <p:nvPr/>
        </p:nvSpPr>
        <p:spPr>
          <a:xfrm>
            <a:off x="252919" y="1522460"/>
            <a:ext cx="651753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Transformación de Datos: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2400" b="0" i="0" dirty="0">
                <a:effectLst/>
                <a:latin typeface="Söhne"/>
              </a:rPr>
              <a:t>Ajustar los datos de precipitación a una distribución de probabilidad (por ejemplo, gamma o Pearson III).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Cálculo de Probabilidad: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2400" b="0" i="0" dirty="0">
                <a:effectLst/>
                <a:latin typeface="Söhne"/>
              </a:rPr>
              <a:t>Determinar la probabilidad acumulada de la distribución ajustada para cada valor de precipitación.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s-AR" sz="2400" b="1" i="0" dirty="0">
                <a:effectLst/>
                <a:latin typeface="Söhne"/>
              </a:rPr>
              <a:t>Transformación a Distribución Normal:</a:t>
            </a:r>
            <a:endParaRPr lang="es-AR" sz="24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s-AR" sz="2400" b="0" i="0" dirty="0">
                <a:effectLst/>
                <a:latin typeface="Söhne"/>
              </a:rPr>
              <a:t>Convertir la probabilidad acumulada a una distribución normal estándar (media = 0, desviación estándar = 1).</a:t>
            </a:r>
          </a:p>
        </p:txBody>
      </p:sp>
    </p:spTree>
    <p:extLst>
      <p:ext uri="{BB962C8B-B14F-4D97-AF65-F5344CB8AC3E}">
        <p14:creationId xmlns:p14="http://schemas.microsoft.com/office/powerpoint/2010/main" val="334392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4FAB6-1B6B-8832-5772-411E53D4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Cálculo del SPI	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52D084B-3CE7-0493-187D-F538EDA4E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16454"/>
            <a:ext cx="10538745" cy="4853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589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4FAB6-1B6B-8832-5772-411E53D4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Metodologías	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92A365-8A09-5B11-F6ED-38E57226B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949" y="1460500"/>
            <a:ext cx="11712101" cy="5032375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s-AR" b="1" i="0" dirty="0">
                <a:effectLst/>
                <a:latin typeface="Söhne"/>
              </a:rPr>
              <a:t>1. Método de Sustitución del Vecino Más Cercano (</a:t>
            </a:r>
            <a:r>
              <a:rPr lang="es-AR" b="1" i="0" dirty="0" err="1">
                <a:effectLst/>
                <a:latin typeface="Söhne"/>
              </a:rPr>
              <a:t>Nearest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Neighbor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Substitution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Method</a:t>
            </a:r>
            <a:r>
              <a:rPr lang="es-AR" b="1" i="0" dirty="0">
                <a:effectLst/>
                <a:latin typeface="Söhne"/>
              </a:rPr>
              <a:t>):</a:t>
            </a:r>
            <a:endParaRPr lang="es-AR" b="0" i="0" dirty="0">
              <a:effectLst/>
              <a:latin typeface="Söhne"/>
            </a:endParaRPr>
          </a:p>
          <a:p>
            <a:pPr lvl="1"/>
            <a:r>
              <a:rPr lang="es-AR" b="0" i="0" dirty="0">
                <a:effectLst/>
                <a:latin typeface="Söhne"/>
              </a:rPr>
              <a:t>Se calcula la distancia espacial entre estaciones usando sus coordenadas de latitud y longitud.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Cada estación con una secuencia corta identifica la estación con una secuencia larga más cercana.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Los parámetros de distribución de precipitación de la estación con secuencia corta se consideran equivalentes a los de la estación vecina más cercana con una secuencia larga.</a:t>
            </a:r>
          </a:p>
          <a:p>
            <a:pPr algn="l"/>
            <a:r>
              <a:rPr lang="es-AR" b="1" i="0" dirty="0">
                <a:effectLst/>
                <a:latin typeface="Söhne"/>
              </a:rPr>
              <a:t>2. Método del Promedio Regional (Regional </a:t>
            </a:r>
            <a:r>
              <a:rPr lang="es-AR" b="1" i="0" dirty="0" err="1">
                <a:effectLst/>
                <a:latin typeface="Söhne"/>
              </a:rPr>
              <a:t>Average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Method</a:t>
            </a:r>
            <a:r>
              <a:rPr lang="es-AR" b="1" i="0" dirty="0">
                <a:effectLst/>
                <a:latin typeface="Söhne"/>
              </a:rPr>
              <a:t>):</a:t>
            </a:r>
            <a:endParaRPr lang="es-AR" b="0" i="0" dirty="0">
              <a:effectLst/>
              <a:latin typeface="Söhne"/>
            </a:endParaRPr>
          </a:p>
          <a:p>
            <a:pPr lvl="1"/>
            <a:r>
              <a:rPr lang="es-AR" b="0" i="0" dirty="0">
                <a:effectLst/>
                <a:latin typeface="Söhne"/>
              </a:rPr>
              <a:t>Basado en un valor dado N y la información de distancia espacial, se pueden identificar N estaciones con secuencias largas alrededor de la estación con secuencia corta.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Se utilizan los valores promedio de los parámetros de distribución de precipitación de las N estaciones con secuencias largas para calcular el SPI de la estación con secuencia corta.</a:t>
            </a:r>
          </a:p>
          <a:p>
            <a:pPr algn="l"/>
            <a:r>
              <a:rPr lang="es-AR" b="1" i="0" dirty="0">
                <a:effectLst/>
                <a:latin typeface="Söhne"/>
              </a:rPr>
              <a:t>3. Método de Interpolación </a:t>
            </a:r>
            <a:r>
              <a:rPr lang="es-AR" b="1" i="0" dirty="0" err="1">
                <a:effectLst/>
                <a:latin typeface="Söhne"/>
              </a:rPr>
              <a:t>Kriging</a:t>
            </a:r>
            <a:r>
              <a:rPr lang="es-AR" b="1" i="0" dirty="0">
                <a:effectLst/>
                <a:latin typeface="Söhne"/>
              </a:rPr>
              <a:t> (</a:t>
            </a:r>
            <a:r>
              <a:rPr lang="es-AR" b="1" i="0" dirty="0" err="1">
                <a:effectLst/>
                <a:latin typeface="Söhne"/>
              </a:rPr>
              <a:t>Kriging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Interpolation</a:t>
            </a:r>
            <a:r>
              <a:rPr lang="es-AR" b="1" i="0" dirty="0">
                <a:effectLst/>
                <a:latin typeface="Söhne"/>
              </a:rPr>
              <a:t> </a:t>
            </a:r>
            <a:r>
              <a:rPr lang="es-AR" b="1" i="0" dirty="0" err="1">
                <a:effectLst/>
                <a:latin typeface="Söhne"/>
              </a:rPr>
              <a:t>Method</a:t>
            </a:r>
            <a:r>
              <a:rPr lang="es-AR" b="1" i="0" dirty="0">
                <a:effectLst/>
                <a:latin typeface="Söhne"/>
              </a:rPr>
              <a:t>):</a:t>
            </a:r>
            <a:endParaRPr lang="es-AR" b="0" i="0" dirty="0">
              <a:effectLst/>
              <a:latin typeface="Söhne"/>
            </a:endParaRPr>
          </a:p>
          <a:p>
            <a:pPr lvl="1"/>
            <a:r>
              <a:rPr lang="es-AR" b="0" i="0" dirty="0">
                <a:effectLst/>
                <a:latin typeface="Söhne"/>
              </a:rPr>
              <a:t>Es un método de interpolación espacial ampliamente utilizado en geociencias.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Se asume que la función de </a:t>
            </a:r>
            <a:r>
              <a:rPr lang="es-AR" b="0" i="0" dirty="0" err="1">
                <a:effectLst/>
                <a:latin typeface="Söhne"/>
              </a:rPr>
              <a:t>semivarianza</a:t>
            </a:r>
            <a:r>
              <a:rPr lang="es-AR" b="0" i="0" dirty="0">
                <a:effectLst/>
                <a:latin typeface="Söhne"/>
              </a:rPr>
              <a:t> tiene una relación lineal con la distancia.</a:t>
            </a:r>
          </a:p>
          <a:p>
            <a:pPr lvl="1"/>
            <a:r>
              <a:rPr lang="es-AR" b="0" i="0" dirty="0">
                <a:effectLst/>
                <a:latin typeface="Söhne"/>
              </a:rPr>
              <a:t>Se aplica de manera similar al método del promedio regional para determinar los parámetros de distribución de precipitación.</a:t>
            </a:r>
          </a:p>
        </p:txBody>
      </p:sp>
    </p:spTree>
    <p:extLst>
      <p:ext uri="{BB962C8B-B14F-4D97-AF65-F5344CB8AC3E}">
        <p14:creationId xmlns:p14="http://schemas.microsoft.com/office/powerpoint/2010/main" val="1871008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vecino más cercano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F1E580B-6970-9FFE-5D5A-68A563B7B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791" y="1690688"/>
            <a:ext cx="8495486" cy="500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02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vecino más cercano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B85FFBB-0CE9-5EE9-0AE6-DF20E4376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555" y="1388115"/>
            <a:ext cx="8772889" cy="5160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0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promedio 10 vecinos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4540EC4-DB91-BAB0-239E-9032BAEF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635" y="1369205"/>
            <a:ext cx="9122729" cy="533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79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2799849-235A-2C98-C15C-10F09CD0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/>
              <a:t>Parámetros: promedio 10 vecinos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60CF7FF-69C1-57F0-2D8B-13679D44F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652" y="1392983"/>
            <a:ext cx="8658696" cy="509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2429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8922</TotalTime>
  <Words>773</Words>
  <Application>Microsoft Macintosh PowerPoint</Application>
  <PresentationFormat>Panorámica</PresentationFormat>
  <Paragraphs>82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Söhne</vt:lpstr>
      <vt:lpstr>Tema de Office</vt:lpstr>
      <vt:lpstr>Índices de sequía con series cortas</vt:lpstr>
      <vt:lpstr>Metodologías </vt:lpstr>
      <vt:lpstr>Cálculo del SPI </vt:lpstr>
      <vt:lpstr>Cálculo del SPI </vt:lpstr>
      <vt:lpstr>Metodologías </vt:lpstr>
      <vt:lpstr>Parámetros: vecino más cercano</vt:lpstr>
      <vt:lpstr>Parámetros: vecino más cercano</vt:lpstr>
      <vt:lpstr>Parámetros: promedio 10 vecinos</vt:lpstr>
      <vt:lpstr>Parámetros: promedio 10 vecinos</vt:lpstr>
      <vt:lpstr>Parámetros: interpolados</vt:lpstr>
      <vt:lpstr>Parámetros: promedio 10 vecinos</vt:lpstr>
      <vt:lpstr>Valores del índice </vt:lpstr>
      <vt:lpstr>Presentación de PowerPoint</vt:lpstr>
      <vt:lpstr>Metodologías </vt:lpstr>
      <vt:lpstr>Próximos pasos</vt:lpstr>
      <vt:lpstr>Comparación metodologías</vt:lpstr>
      <vt:lpstr>Presentación de PowerPoint</vt:lpstr>
      <vt:lpstr>Presentación de PowerPoint</vt:lpstr>
      <vt:lpstr>Presentación de PowerPoint</vt:lpstr>
      <vt:lpstr>Bibliografía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Índices de sequía con series cortas</dc:title>
  <dc:creator>Alessio Bocco</dc:creator>
  <cp:lastModifiedBy>Alessio Bocco</cp:lastModifiedBy>
  <cp:revision>3</cp:revision>
  <dcterms:created xsi:type="dcterms:W3CDTF">2023-09-05T13:48:08Z</dcterms:created>
  <dcterms:modified xsi:type="dcterms:W3CDTF">2023-12-08T15:51:34Z</dcterms:modified>
</cp:coreProperties>
</file>

<file path=docProps/thumbnail.jpeg>
</file>